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39"/>
  </p:handoutMasterIdLst>
  <p:sldIdLst>
    <p:sldId id="257" r:id="rId2"/>
    <p:sldId id="265" r:id="rId3"/>
    <p:sldId id="267" r:id="rId4"/>
    <p:sldId id="268" r:id="rId5"/>
    <p:sldId id="259" r:id="rId6"/>
    <p:sldId id="258" r:id="rId7"/>
    <p:sldId id="271" r:id="rId8"/>
    <p:sldId id="272" r:id="rId9"/>
    <p:sldId id="274" r:id="rId10"/>
    <p:sldId id="275" r:id="rId11"/>
    <p:sldId id="276" r:id="rId12"/>
    <p:sldId id="277" r:id="rId13"/>
    <p:sldId id="278" r:id="rId14"/>
    <p:sldId id="293" r:id="rId15"/>
    <p:sldId id="294" r:id="rId16"/>
    <p:sldId id="279" r:id="rId17"/>
    <p:sldId id="295" r:id="rId18"/>
    <p:sldId id="280" r:id="rId19"/>
    <p:sldId id="296" r:id="rId20"/>
    <p:sldId id="281" r:id="rId21"/>
    <p:sldId id="282" r:id="rId22"/>
    <p:sldId id="260" r:id="rId23"/>
    <p:sldId id="284" r:id="rId24"/>
    <p:sldId id="283" r:id="rId25"/>
    <p:sldId id="285" r:id="rId26"/>
    <p:sldId id="286" r:id="rId27"/>
    <p:sldId id="287" r:id="rId28"/>
    <p:sldId id="297" r:id="rId29"/>
    <p:sldId id="288" r:id="rId30"/>
    <p:sldId id="298" r:id="rId31"/>
    <p:sldId id="289" r:id="rId32"/>
    <p:sldId id="299" r:id="rId33"/>
    <p:sldId id="290" r:id="rId34"/>
    <p:sldId id="291" r:id="rId35"/>
    <p:sldId id="264" r:id="rId36"/>
    <p:sldId id="262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40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05D3D-FE09-48EC-8184-C9AABFE08B0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902F1-D03C-4CC4-8F15-6A43390F9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Isosceles Triangle 17"/>
          <p:cNvSpPr/>
          <p:nvPr userDrawn="1"/>
        </p:nvSpPr>
        <p:spPr>
          <a:xfrm>
            <a:off x="0" y="3666124"/>
            <a:ext cx="448733" cy="3191876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5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5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522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9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9833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8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3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6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1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2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7739"/>
            <a:chOff x="0" y="-8467"/>
            <a:chExt cx="12192000" cy="686773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4472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6504" y="609600"/>
            <a:ext cx="752749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8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hyperlink" Target="Beulah%20Church%20Road.kmz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KY%203084%20Video%20Tour.kmz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US" dirty="0">
                <a:ea typeface="AECOM Sans" panose="020B0504020202020204" pitchFamily="34" charset="0"/>
                <a:cs typeface="AECOM Sans" panose="020B0504020202020204" pitchFamily="34" charset="0"/>
              </a:rPr>
              <a:t>You stay classy…while identifying project utility facilities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Veronica </a:t>
            </a:r>
            <a:r>
              <a:rPr lang="en-US" dirty="0" err="1" smtClean="0"/>
              <a:t>Corningstone</a:t>
            </a:r>
            <a:r>
              <a:rPr lang="en-US" dirty="0" smtClean="0"/>
              <a:t> - KYTC</a:t>
            </a:r>
          </a:p>
          <a:p>
            <a:r>
              <a:rPr lang="en-US" dirty="0" smtClean="0"/>
              <a:t>Ron Burgundy – AECOM</a:t>
            </a:r>
          </a:p>
          <a:p>
            <a:r>
              <a:rPr lang="en-US" dirty="0" smtClean="0"/>
              <a:t>Brian </a:t>
            </a:r>
            <a:r>
              <a:rPr lang="en-US" dirty="0" err="1" smtClean="0"/>
              <a:t>Fantana</a:t>
            </a:r>
            <a:r>
              <a:rPr lang="en-US" dirty="0" smtClean="0"/>
              <a:t> - GRW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83" y="6208776"/>
            <a:ext cx="1376479" cy="64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14" y="6202680"/>
            <a:ext cx="1953768" cy="652272"/>
          </a:xfrm>
          <a:prstGeom prst="rect">
            <a:avLst/>
          </a:prstGeom>
        </p:spPr>
      </p:pic>
      <p:pic>
        <p:nvPicPr>
          <p:cNvPr id="9" name="Picture 2" descr="AECOM logo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" y="6205728"/>
            <a:ext cx="1803400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8621" r="8825" b="6540"/>
          <a:stretch/>
        </p:blipFill>
        <p:spPr>
          <a:xfrm>
            <a:off x="0" y="54592"/>
            <a:ext cx="2212848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design aspects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90725" y="389844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0259" y="1188719"/>
            <a:ext cx="8636924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Field verified survey/topo was correct with all existing facilities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Finalized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and vertical alignments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Sent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plans to each utility company for verification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Cut/Fill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Let’s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MEETING SUMMARY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latin typeface="+mj-lt"/>
              </a:rPr>
              <a:t>What did we do exactly?</a:t>
            </a:r>
          </a:p>
          <a:p>
            <a:endParaRPr lang="en-US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514600" y="2249489"/>
            <a:ext cx="7153275" cy="3785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9-9-13 ~ Project Team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2-20-14 ~ Pre-Joint Inspection Utility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4-14-14 Drainage/Joint Inspection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6-26-14 ~ Affected Property Owners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8-18-14 ~ R/W Plans Submittal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10-30-14 ~ Joint Utility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8-14-15 ~ Utility Coordination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10-29-15 ~ MSD 50% Plans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4-8-16 ~ LWC 30% Plans Meeting</a:t>
            </a:r>
          </a:p>
          <a:p>
            <a:pPr marL="0" indent="0">
              <a:buNone/>
            </a:pP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10-4-17 ~ Utility Coordination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1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1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1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1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1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1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1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1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1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build="allAtOnce"/>
      <p:bldP spid="4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/>
              <a:t>WHY HAVE ALL THOSE MEETINGS?</a:t>
            </a: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315095" y="1417638"/>
            <a:ext cx="7554885" cy="4384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Identify impacts for each utility as early as possible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Cut/fill areas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 adequate PE and/or Prop R/W to accommodate relocations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Avoid R/W Revisions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Keep project on schedule/budget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Allow utility companies to schedule/budget relocations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1" y="1309816"/>
            <a:ext cx="8969257" cy="5514688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3750289" y="798012"/>
            <a:ext cx="310359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Sta. 1040+00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52" y="1230284"/>
            <a:ext cx="4105348" cy="3681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13" y="3798917"/>
            <a:ext cx="5296027" cy="23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750289" y="798012"/>
            <a:ext cx="310359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Sta. 1065+00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8" y="1369512"/>
            <a:ext cx="8513392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11" y="1039091"/>
            <a:ext cx="4619151" cy="3568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78" y="4097566"/>
            <a:ext cx="5827222" cy="21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750289" y="798012"/>
            <a:ext cx="310359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Sta. 1071+00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0" y="1369512"/>
            <a:ext cx="8859467" cy="54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48" y="1122218"/>
            <a:ext cx="4388450" cy="3361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59" y="3844498"/>
            <a:ext cx="5491336" cy="22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750289" y="798012"/>
            <a:ext cx="310359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Sta. 1083+00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7" y="1303609"/>
            <a:ext cx="8846689" cy="54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769620"/>
            <a:ext cx="12176760" cy="6088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0110" y="0"/>
            <a:ext cx="7052310" cy="923330"/>
          </a:xfrm>
          <a:prstGeom prst="rect">
            <a:avLst/>
          </a:prstGeom>
          <a:solidFill>
            <a:srgbClr val="00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Bauhaus 93" panose="04030905020B02020C02" pitchFamily="82" charset="0"/>
              </a:rPr>
              <a:t>You Stay Classy, KYTC</a:t>
            </a:r>
            <a:endParaRPr lang="en-US" sz="5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52" y="1180408"/>
            <a:ext cx="4447613" cy="3164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19" y="3948546"/>
            <a:ext cx="6202788" cy="22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226512"/>
            <a:ext cx="8763000" cy="1143000"/>
          </a:xfrm>
        </p:spPr>
        <p:txBody>
          <a:bodyPr/>
          <a:lstStyle/>
          <a:p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plan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1" y="1127242"/>
            <a:ext cx="4319752" cy="3781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5" y="4133840"/>
            <a:ext cx="5359629" cy="20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5-481.0 Widen Beulah Church Road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KY 864</a:t>
            </a:r>
          </a:p>
          <a:p>
            <a:r>
              <a:rPr lang="en-US" dirty="0" smtClean="0"/>
              <a:t>Jefferson County, KY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/>
              <a:t>Utility Relocation Design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" y="1800642"/>
            <a:ext cx="7030529" cy="5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GRW was contracted to developed 60% plans (horizontal and vertical location) for LWC and MSD and 30% plans (horizontal location) for LG&amp;E gas and overhead electric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Goals for developing 30 and 60% plans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practical, make adjustments to roadway design to accommodate utilities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appropriate right-of-way/easement for utilities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Minimize right-of-way revisions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acquiring property from affected owners more than once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Preliminary </a:t>
            </a:r>
            <a:r>
              <a:rPr lang="en-US" u="sng" dirty="0" smtClean="0"/>
              <a:t>Utility Coordination</a:t>
            </a:r>
            <a:endParaRPr lang="en-US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" y="1417638"/>
            <a:ext cx="8677275" cy="5071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KYTC and GRW held three utility coordination meetings prior to Preliminary Line and Grade</a:t>
            </a:r>
          </a:p>
          <a:p>
            <a:pPr marL="8001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Impacted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Utilities Included: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Louisville Water Company (LWC)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Louisville-Jefferson County Metropolitan Sewer District (MSD)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Louisville Gas &amp; Electric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AT&amp;T KY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Warner Cable (TWC)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Utility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companies established relocation preferences and design guidelines for GRW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9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/>
              <a:t>Utility Relocation Design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" y="1037431"/>
            <a:ext cx="7030529" cy="668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relocation plans were developed and submitted to LWC, MSD, and LG&amp;E for review.</a:t>
            </a:r>
          </a:p>
          <a:p>
            <a:pPr marL="0"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utility provided feedback on preliminary relocation plans during individual meetings with KYTC and GRW.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GRW revised relocation plans based on feedback and submitted the relocation plans with Final Joint Inspection plans.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Relocation Plans were revised an additional time based on the comments from the Final Joint Inspection review and vacuum excavations.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Revised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Relocation Plans were submitted to KYTC with the Supplemental Plan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84" t="1422" r="976" b="1260"/>
          <a:stretch/>
        </p:blipFill>
        <p:spPr>
          <a:xfrm>
            <a:off x="1181100" y="1038467"/>
            <a:ext cx="7617125" cy="4899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u="sng" dirty="0"/>
              <a:t>Project Location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Object 2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815181"/>
              </p:ext>
            </p:extLst>
          </p:nvPr>
        </p:nvGraphicFramePr>
        <p:xfrm>
          <a:off x="4557713" y="6294438"/>
          <a:ext cx="13604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ackager Shell Object" showAsIcon="1" r:id="rId5" imgW="1360080" imgH="440280" progId="Package">
                  <p:embed/>
                </p:oleObj>
              </mc:Choice>
              <mc:Fallback>
                <p:oleObj name="Packager Shell Object" showAsIcon="1" r:id="rId5" imgW="13600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7713" y="6294438"/>
                        <a:ext cx="13604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20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u="sng" dirty="0" smtClean="0"/>
              <a:t>Cedar Creek and Cooper Chapel Road</a:t>
            </a:r>
            <a:endParaRPr lang="en-US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141" t="9306" r="-625" b="4444"/>
          <a:stretch/>
        </p:blipFill>
        <p:spPr>
          <a:xfrm>
            <a:off x="1069181" y="1033424"/>
            <a:ext cx="9710738" cy="57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u="sng" dirty="0"/>
              <a:t>Cedar Creek and Cooper Chapel Road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120419"/>
            <a:ext cx="8391975" cy="49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u="sng" dirty="0" smtClean="0"/>
              <a:t>Beulah Church and Cooper Chapel Road</a:t>
            </a:r>
            <a:endParaRPr lang="en-US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078" t="8889" b="4722"/>
          <a:stretch/>
        </p:blipFill>
        <p:spPr>
          <a:xfrm>
            <a:off x="1000125" y="952500"/>
            <a:ext cx="9448799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Impacts to Projects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51156" y="1647826"/>
            <a:ext cx="8944495" cy="742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How many of you have had projects affected by utilities?</a:t>
            </a: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943091" y="2972323"/>
            <a:ext cx="9052559" cy="742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How many of you have had projects delayed because of utilities?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851650" y="4065614"/>
            <a:ext cx="8991600" cy="742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How many of you have dealt with R/W issues from utilities?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851650" y="5158905"/>
            <a:ext cx="8991600" cy="74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How many people like utilities?</a:t>
            </a:r>
          </a:p>
        </p:txBody>
      </p:sp>
    </p:spTree>
    <p:extLst>
      <p:ext uri="{BB962C8B-B14F-4D97-AF65-F5344CB8AC3E}">
        <p14:creationId xmlns:p14="http://schemas.microsoft.com/office/powerpoint/2010/main" val="89717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build="p"/>
      <p:bldP spid="5" grpId="0" build="p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/>
              <a:t>Beulah Church and Cooper Chapel Road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50" y="1038638"/>
            <a:ext cx="8264106" cy="48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 smtClean="0"/>
              <a:t>Beulah Church and Adams Run Road</a:t>
            </a:r>
            <a:endParaRPr lang="en-US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000" t="8889" b="5417"/>
          <a:stretch/>
        </p:blipFill>
        <p:spPr>
          <a:xfrm>
            <a:off x="704850" y="981075"/>
            <a:ext cx="97536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/>
              <a:t>Beulah Church and Adams Run Road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98" r="660"/>
          <a:stretch/>
        </p:blipFill>
        <p:spPr>
          <a:xfrm>
            <a:off x="1181100" y="1611063"/>
            <a:ext cx="8928341" cy="34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 smtClean="0"/>
              <a:t>24” Water Main Profile</a:t>
            </a:r>
            <a:endParaRPr lang="en-US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62" y="1019168"/>
            <a:ext cx="7573992" cy="50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u="sng" dirty="0"/>
              <a:t>24” Water Main Profile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4061" y="1863306"/>
            <a:ext cx="7030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0" r="849"/>
          <a:stretch/>
        </p:blipFill>
        <p:spPr>
          <a:xfrm>
            <a:off x="1584385" y="1665761"/>
            <a:ext cx="9005977" cy="352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Involve Utilities Early </a:t>
            </a:r>
            <a:endParaRPr lang="en-US" sz="2800" dirty="0"/>
          </a:p>
          <a:p>
            <a:r>
              <a:rPr lang="en-US" sz="2800" dirty="0" smtClean="0"/>
              <a:t>Identify adequate R/W and Easement needs</a:t>
            </a:r>
          </a:p>
          <a:p>
            <a:r>
              <a:rPr lang="en-US" sz="2800" dirty="0" smtClean="0"/>
              <a:t>Minimize R/W revisions</a:t>
            </a:r>
          </a:p>
          <a:p>
            <a:r>
              <a:rPr lang="en-US" sz="2800" dirty="0" smtClean="0"/>
              <a:t>Approach property owners once for the project needs</a:t>
            </a:r>
          </a:p>
        </p:txBody>
      </p:sp>
    </p:spTree>
    <p:extLst>
      <p:ext uri="{BB962C8B-B14F-4D97-AF65-F5344CB8AC3E}">
        <p14:creationId xmlns:p14="http://schemas.microsoft.com/office/powerpoint/2010/main" val="42477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09010" y="714877"/>
            <a:ext cx="4211460" cy="1990102"/>
          </a:xfrm>
        </p:spPr>
        <p:txBody>
          <a:bodyPr/>
          <a:lstStyle/>
          <a:p>
            <a:r>
              <a:rPr lang="en-US" dirty="0" smtClean="0">
                <a:ea typeface="AECOM Sans" panose="020B0504020202020204" pitchFamily="34" charset="0"/>
                <a:cs typeface="AECOM Sans" panose="020B0504020202020204" pitchFamily="34" charset="0"/>
              </a:rPr>
              <a:t>Questions?</a:t>
            </a:r>
            <a:br>
              <a:rPr lang="en-US" dirty="0" smtClean="0">
                <a:ea typeface="AECOM Sans" panose="020B0504020202020204" pitchFamily="34" charset="0"/>
                <a:cs typeface="AECOM Sans" panose="020B0504020202020204" pitchFamily="34" charset="0"/>
              </a:rPr>
            </a:br>
            <a:endParaRPr lang="en-US" dirty="0"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83" y="6180201"/>
            <a:ext cx="1376479" cy="64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14" y="6183630"/>
            <a:ext cx="1953768" cy="652272"/>
          </a:xfrm>
          <a:prstGeom prst="rect">
            <a:avLst/>
          </a:prstGeom>
        </p:spPr>
      </p:pic>
      <p:pic>
        <p:nvPicPr>
          <p:cNvPr id="9" name="Picture 2" descr="AECOM logo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" y="6205728"/>
            <a:ext cx="1803400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8621" r="8825" b="6540"/>
          <a:stretch/>
        </p:blipFill>
        <p:spPr>
          <a:xfrm>
            <a:off x="0" y="0"/>
            <a:ext cx="2212848" cy="1709928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262" y="2243464"/>
            <a:ext cx="2641826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5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US" dirty="0">
                <a:ea typeface="AECOM Sans" panose="020B0504020202020204" pitchFamily="34" charset="0"/>
                <a:cs typeface="AECOM Sans" panose="020B0504020202020204" pitchFamily="34" charset="0"/>
              </a:rPr>
              <a:t>You stay classy…while identifying project utility facilities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Caroline Justice- KYTC</a:t>
            </a:r>
          </a:p>
          <a:p>
            <a:r>
              <a:rPr lang="en-US" dirty="0" smtClean="0"/>
              <a:t>Mitch Thomas– AECOM</a:t>
            </a:r>
          </a:p>
          <a:p>
            <a:r>
              <a:rPr lang="en-US" dirty="0" smtClean="0"/>
              <a:t>Nicholas </a:t>
            </a:r>
            <a:r>
              <a:rPr lang="en-US" dirty="0" err="1" smtClean="0"/>
              <a:t>Gunselman</a:t>
            </a:r>
            <a:r>
              <a:rPr lang="en-US" dirty="0" smtClean="0"/>
              <a:t>- GRW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83" y="6208776"/>
            <a:ext cx="1376479" cy="64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14" y="6202680"/>
            <a:ext cx="1953768" cy="652272"/>
          </a:xfrm>
          <a:prstGeom prst="rect">
            <a:avLst/>
          </a:prstGeom>
        </p:spPr>
      </p:pic>
      <p:pic>
        <p:nvPicPr>
          <p:cNvPr id="9" name="Picture 2" descr="AECOM logo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" y="6205728"/>
            <a:ext cx="1803400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8621" r="8825" b="6540"/>
          <a:stretch/>
        </p:blipFill>
        <p:spPr>
          <a:xfrm>
            <a:off x="0" y="54592"/>
            <a:ext cx="2212848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most time consuming items to get a </a:t>
            </a:r>
            <a:r>
              <a:rPr lang="en-US" u="sng" dirty="0"/>
              <a:t>project to letting?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Watching Movies?</a:t>
            </a:r>
          </a:p>
          <a:p>
            <a:r>
              <a:rPr lang="en-US" sz="3200" b="1" dirty="0" smtClean="0"/>
              <a:t>Design?</a:t>
            </a:r>
          </a:p>
          <a:p>
            <a:r>
              <a:rPr lang="en-US" sz="3200" b="1" dirty="0" smtClean="0"/>
              <a:t>Right of Way?</a:t>
            </a:r>
          </a:p>
          <a:p>
            <a:r>
              <a:rPr lang="en-US" sz="3200" b="1" dirty="0" smtClean="0"/>
              <a:t>Utilities?</a:t>
            </a:r>
          </a:p>
          <a:p>
            <a:r>
              <a:rPr lang="en-US" sz="3200" b="1" dirty="0" smtClean="0"/>
              <a:t>Getting weather forecast from Brick?</a:t>
            </a:r>
          </a:p>
          <a:p>
            <a:r>
              <a:rPr lang="en-US" sz="3200" b="1" dirty="0" smtClean="0"/>
              <a:t>What about utility impacts to R/W?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212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5850"/>
            <a:ext cx="8435802" cy="844550"/>
          </a:xfrm>
        </p:spPr>
        <p:txBody>
          <a:bodyPr>
            <a:noAutofit/>
          </a:bodyPr>
          <a:lstStyle/>
          <a:p>
            <a:r>
              <a:rPr lang="en-US" sz="4400" dirty="0" smtClean="0"/>
              <a:t>Preliminary Utility Coordination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26119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Involve Utilities Prior to Joint Inspection</a:t>
            </a:r>
          </a:p>
          <a:p>
            <a:r>
              <a:rPr lang="en-US" sz="2400" b="1" dirty="0" smtClean="0"/>
              <a:t>Joint Utility Meeting</a:t>
            </a:r>
          </a:p>
          <a:p>
            <a:pPr lvl="1"/>
            <a:r>
              <a:rPr lang="en-US" sz="2400" b="1" dirty="0" smtClean="0"/>
              <a:t>Critical Conflicts</a:t>
            </a:r>
          </a:p>
          <a:p>
            <a:pPr lvl="1"/>
            <a:r>
              <a:rPr lang="en-US" sz="2400" b="1" dirty="0" smtClean="0"/>
              <a:t>Easement Needs</a:t>
            </a:r>
          </a:p>
          <a:p>
            <a:pPr lvl="1"/>
            <a:r>
              <a:rPr lang="en-US" sz="2400" b="1" dirty="0" smtClean="0"/>
              <a:t>Avoidance Possibilities</a:t>
            </a:r>
          </a:p>
          <a:p>
            <a:pPr lvl="1"/>
            <a:r>
              <a:rPr lang="en-US" sz="2400" b="1" dirty="0" smtClean="0"/>
              <a:t>Relocation Placement</a:t>
            </a:r>
          </a:p>
          <a:p>
            <a:pPr lvl="1"/>
            <a:r>
              <a:rPr lang="en-US" sz="2400" b="1" dirty="0" smtClean="0"/>
              <a:t>Phasing and Scheduling</a:t>
            </a:r>
          </a:p>
          <a:p>
            <a:pPr lvl="1"/>
            <a:r>
              <a:rPr lang="en-US" sz="2400" b="1" dirty="0" smtClean="0"/>
              <a:t>SUE Needs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06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5-367.20 Extension Old Henry Road to Ash Avenue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KY 362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Jefferson/Oldham County, KY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KY 3084 SCOPE OF WORK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601" y="1647826"/>
            <a:ext cx="7153275" cy="742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Final Roadway Design Plans</a:t>
            </a:r>
          </a:p>
          <a:p>
            <a:endParaRPr lang="en-US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514600" y="2739564"/>
            <a:ext cx="7153275" cy="74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Utility Coordination</a:t>
            </a: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514599" y="3932610"/>
            <a:ext cx="7153275" cy="74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60% Water Relocation Plans</a:t>
            </a:r>
          </a:p>
          <a:p>
            <a:endParaRPr lang="en-US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2514599" y="5003571"/>
            <a:ext cx="7153275" cy="742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Final Sanitary Sewer Relocation Plans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2450868" y="3459827"/>
            <a:ext cx="7153275" cy="74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Ron is a fake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9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1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build="p"/>
      <p:bldP spid="5" grpId="0" build="p"/>
      <p:bldP spid="6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4869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project location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4947" y="1417639"/>
            <a:ext cx="8289758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Jefferson/Oldham Counties</a:t>
            </a:r>
          </a:p>
          <a:p>
            <a:pPr marL="8001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Jefferson County 1.53 Miles </a:t>
            </a:r>
          </a:p>
          <a:p>
            <a:pPr marL="8001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Oldham County 0.32 Miles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graphicFrame>
        <p:nvGraphicFramePr>
          <p:cNvPr id="4" name="Object 3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882380"/>
              </p:ext>
            </p:extLst>
          </p:nvPr>
        </p:nvGraphicFramePr>
        <p:xfrm>
          <a:off x="5294313" y="5380038"/>
          <a:ext cx="207327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ackager Shell Object" showAsIcon="1" r:id="rId4" imgW="1286640" imgH="440280" progId="Package">
                  <p:embed/>
                </p:oleObj>
              </mc:Choice>
              <mc:Fallback>
                <p:oleObj name="Packager Shell Object" showAsIcon="1" r:id="rId4" imgW="12866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4313" y="5380038"/>
                        <a:ext cx="2073275" cy="70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0726" y="2887574"/>
            <a:ext cx="8289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Project Length ~ 1.85 Miles (doesn’t include approach roads)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0726" y="3840891"/>
            <a:ext cx="8289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Typical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9" y="1462032"/>
            <a:ext cx="8601451" cy="3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502" y="0"/>
            <a:ext cx="94869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u="sng" dirty="0"/>
              <a:t>5-367.20 </a:t>
            </a:r>
            <a:r>
              <a:rPr lang="en-US" u="sng" dirty="0" smtClean="0"/>
              <a:t>KY </a:t>
            </a:r>
            <a:r>
              <a:rPr lang="en-US" u="sng" dirty="0"/>
              <a:t>3084 impacted utilities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0726" y="2736398"/>
            <a:ext cx="7867649" cy="118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1752601" y="1417638"/>
            <a:ext cx="8650705" cy="4381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Preliminary Utility Conflicts Identified:</a:t>
            </a:r>
          </a:p>
          <a:p>
            <a:r>
              <a:rPr lang="en-US" sz="2400" b="1" dirty="0" smtClean="0"/>
              <a:t>LG&amp;E/KU (Electric and Gas)</a:t>
            </a:r>
          </a:p>
          <a:p>
            <a:r>
              <a:rPr lang="en-US" sz="2400" b="1" dirty="0" smtClean="0"/>
              <a:t>Spectrum (Cable)</a:t>
            </a:r>
          </a:p>
          <a:p>
            <a:r>
              <a:rPr lang="en-US" sz="2400" b="1" dirty="0" smtClean="0"/>
              <a:t>MSD (Sanitary Sewer)</a:t>
            </a:r>
          </a:p>
          <a:p>
            <a:r>
              <a:rPr lang="en-US" sz="2400" b="1" dirty="0" smtClean="0"/>
              <a:t>AT&amp;T (Fiber/Telephone)</a:t>
            </a:r>
          </a:p>
          <a:p>
            <a:r>
              <a:rPr lang="en-US" sz="2400" b="1" dirty="0" smtClean="0"/>
              <a:t>Louisville Water Company (LWC)</a:t>
            </a:r>
          </a:p>
          <a:p>
            <a:r>
              <a:rPr lang="en-US" sz="2400" b="1" dirty="0" smtClean="0"/>
              <a:t>Oldham County Water District</a:t>
            </a:r>
          </a:p>
          <a:p>
            <a:pPr marL="0" indent="0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2018</Year>
    <Day xmlns="b47a5aad-adfb-4dac-9d3f-47090e67d565">Wednesday</Day>
    <Speakers xmlns="b47a5aad-adfb-4dac-9d3f-47090e67d565">Caroline Justice, Mitch Thomas, Nicholas Gunselman</Speakers>
    <Section xmlns="b47a5aad-adfb-4dac-9d3f-47090e67d565">Utilities</Section>
  </documentManagement>
</p:properties>
</file>

<file path=customXml/itemProps1.xml><?xml version="1.0" encoding="utf-8"?>
<ds:datastoreItem xmlns:ds="http://schemas.openxmlformats.org/officeDocument/2006/customXml" ds:itemID="{ECF12573-034D-4554-BD8C-93C32BFB81AD}"/>
</file>

<file path=customXml/itemProps2.xml><?xml version="1.0" encoding="utf-8"?>
<ds:datastoreItem xmlns:ds="http://schemas.openxmlformats.org/officeDocument/2006/customXml" ds:itemID="{746E0171-F3AA-4340-A39E-AA76512F126D}"/>
</file>

<file path=customXml/itemProps3.xml><?xml version="1.0" encoding="utf-8"?>
<ds:datastoreItem xmlns:ds="http://schemas.openxmlformats.org/officeDocument/2006/customXml" ds:itemID="{165C8550-1EA4-486E-91E4-E87DB04EEA2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7111</TotalTime>
  <Words>754</Words>
  <Application>Microsoft Office PowerPoint</Application>
  <PresentationFormat>Widescreen</PresentationFormat>
  <Paragraphs>169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AECOM Sans</vt:lpstr>
      <vt:lpstr>Arial</vt:lpstr>
      <vt:lpstr>Bauhaus 93</vt:lpstr>
      <vt:lpstr>Calibri</vt:lpstr>
      <vt:lpstr>Franklin Gothic Heavy</vt:lpstr>
      <vt:lpstr>Trebuchet MS</vt:lpstr>
      <vt:lpstr>Tw Cen MT</vt:lpstr>
      <vt:lpstr>Wingdings 3</vt:lpstr>
      <vt:lpstr>Facet</vt:lpstr>
      <vt:lpstr>Packager Shell Object</vt:lpstr>
      <vt:lpstr>You stay classy…while identifying project utility facilities</vt:lpstr>
      <vt:lpstr>PowerPoint Presentation</vt:lpstr>
      <vt:lpstr>Utility Impacts to Projects</vt:lpstr>
      <vt:lpstr>What are the most time consuming items to get a project to letting?</vt:lpstr>
      <vt:lpstr>Preliminary Utility Coordination</vt:lpstr>
      <vt:lpstr>5-367.20 Extension Old Henry Road to Ash Avenue</vt:lpstr>
      <vt:lpstr>KY 3084 SCOPE OF WORK</vt:lpstr>
      <vt:lpstr> 5-367.20 KY 3084 project location</vt:lpstr>
      <vt:lpstr> 5-367.20 KY 3084 impacted utilities</vt:lpstr>
      <vt:lpstr> 5-367.20 KY 3084 design aspects</vt:lpstr>
      <vt:lpstr>MEETING SUMMARY</vt:lpstr>
      <vt:lpstr>WHY HAVE ALL THOSE MEETINGS?</vt:lpstr>
      <vt:lpstr>5-367.20 KY 3084 plan examples</vt:lpstr>
      <vt:lpstr>5-367.20 KY 3084 plan examples</vt:lpstr>
      <vt:lpstr>5-367.20 KY 3084 plan examples</vt:lpstr>
      <vt:lpstr>5-367.20 KY 3084 plan examples</vt:lpstr>
      <vt:lpstr>5-367.20 KY 3084 plan examples</vt:lpstr>
      <vt:lpstr>5-367.20 KY 3084 plan examples</vt:lpstr>
      <vt:lpstr>5-367.20 KY 3084 plan examples</vt:lpstr>
      <vt:lpstr>5-367.20 KY 3084 plan examples</vt:lpstr>
      <vt:lpstr>5-367.20 KY 3084 plan examples</vt:lpstr>
      <vt:lpstr>5-481.0 Widen Beulah Church Road</vt:lpstr>
      <vt:lpstr> Utility Relocation Design</vt:lpstr>
      <vt:lpstr>Preliminary Utility Coordination</vt:lpstr>
      <vt:lpstr> Utility Relocation Design</vt:lpstr>
      <vt:lpstr>Project Location</vt:lpstr>
      <vt:lpstr>Cedar Creek and Cooper Chapel Road</vt:lpstr>
      <vt:lpstr>Cedar Creek and Cooper Chapel Road</vt:lpstr>
      <vt:lpstr> Beulah Church and Cooper Chapel Road</vt:lpstr>
      <vt:lpstr> Beulah Church and Cooper Chapel Road</vt:lpstr>
      <vt:lpstr> Beulah Church and Adams Run Road</vt:lpstr>
      <vt:lpstr> Beulah Church and Adams Run Road</vt:lpstr>
      <vt:lpstr> 24” Water Main Profile</vt:lpstr>
      <vt:lpstr> 24” Water Main Profile</vt:lpstr>
      <vt:lpstr>Conclusions</vt:lpstr>
      <vt:lpstr>Questions? </vt:lpstr>
      <vt:lpstr>You stay classy…while identifying project utility facilities</vt:lpstr>
    </vt:vector>
  </TitlesOfParts>
  <Company>COT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</dc:title>
  <dc:creator>Smith, Alex A (KYTC)</dc:creator>
  <cp:lastModifiedBy>Design</cp:lastModifiedBy>
  <cp:revision>66</cp:revision>
  <dcterms:created xsi:type="dcterms:W3CDTF">2018-08-08T14:17:01Z</dcterms:created>
  <dcterms:modified xsi:type="dcterms:W3CDTF">2018-09-05T09:42:10Z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